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912" r:id="rId2"/>
  </p:sldMasterIdLst>
  <p:notesMasterIdLst>
    <p:notesMasterId r:id="rId27"/>
  </p:notesMasterIdLst>
  <p:handoutMasterIdLst>
    <p:handoutMasterId r:id="rId28"/>
  </p:handoutMasterIdLst>
  <p:sldIdLst>
    <p:sldId id="265" r:id="rId3"/>
    <p:sldId id="264" r:id="rId4"/>
    <p:sldId id="278" r:id="rId5"/>
    <p:sldId id="266" r:id="rId6"/>
    <p:sldId id="267" r:id="rId7"/>
    <p:sldId id="279" r:id="rId8"/>
    <p:sldId id="256" r:id="rId9"/>
    <p:sldId id="268" r:id="rId10"/>
    <p:sldId id="269" r:id="rId11"/>
    <p:sldId id="282" r:id="rId12"/>
    <p:sldId id="283" r:id="rId13"/>
    <p:sldId id="257" r:id="rId14"/>
    <p:sldId id="259" r:id="rId15"/>
    <p:sldId id="260" r:id="rId16"/>
    <p:sldId id="261" r:id="rId17"/>
    <p:sldId id="280" r:id="rId18"/>
    <p:sldId id="281" r:id="rId19"/>
    <p:sldId id="262" r:id="rId20"/>
    <p:sldId id="263" r:id="rId21"/>
    <p:sldId id="270" r:id="rId22"/>
    <p:sldId id="277" r:id="rId23"/>
    <p:sldId id="271" r:id="rId24"/>
    <p:sldId id="273" r:id="rId25"/>
    <p:sldId id="274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9AE"/>
    <a:srgbClr val="1D66DD"/>
    <a:srgbClr val="42258B"/>
    <a:srgbClr val="691D93"/>
    <a:srgbClr val="80892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395" autoAdjust="0"/>
  </p:normalViewPr>
  <p:slideViewPr>
    <p:cSldViewPr>
      <p:cViewPr varScale="1">
        <p:scale>
          <a:sx n="115" d="100"/>
          <a:sy n="115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06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perspective val="30"/>
    </c:view3D>
    <c:plotArea>
      <c:layout>
        <c:manualLayout>
          <c:layoutTarget val="inner"/>
          <c:xMode val="edge"/>
          <c:yMode val="edge"/>
          <c:x val="0.12429589530475357"/>
          <c:y val="4.405761779777552E-2"/>
          <c:w val="0.63473297608632262"/>
          <c:h val="0.79052243469566308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wpłynęło dokumentów</c:v>
                </c:pt>
              </c:strCache>
            </c:strRef>
          </c:tx>
          <c:dLbls>
            <c:dLbl>
              <c:idx val="0"/>
              <c:layout>
                <c:manualLayout>
                  <c:x val="-2.1604938271604951E-2"/>
                  <c:y val="-5.7866191039989898E-2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B prst="angle"/>
                </a:sp3d>
              </c:spPr>
              <c:txPr>
                <a:bodyPr/>
                <a:lstStyle/>
                <a:p>
                  <a:pPr>
                    <a:defRPr sz="1600" b="1" i="1">
                      <a:solidFill>
                        <a:srgbClr val="1D66DD"/>
                      </a:solidFill>
                    </a:defRPr>
                  </a:pPr>
                  <a:endParaRPr lang="pl-PL"/>
                </a:p>
              </c:txPr>
              <c:showVal val="1"/>
            </c:dLbl>
            <c:dLbl>
              <c:idx val="1"/>
              <c:layout>
                <c:manualLayout>
                  <c:x val="1.0802469135802472E-2"/>
                  <c:y val="-3.4719714623993925E-2"/>
                </c:manualLayout>
              </c:layout>
              <c:showVal val="1"/>
            </c:dLbl>
            <c:dLbl>
              <c:idx val="2"/>
              <c:layout>
                <c:manualLayout>
                  <c:x val="1.6975308641975315E-2"/>
                  <c:y val="-2.603978596799544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>
                    <a:solidFill>
                      <a:srgbClr val="1D66DD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93933</c:v>
                </c:pt>
                <c:pt idx="1">
                  <c:v>84134</c:v>
                </c:pt>
                <c:pt idx="2">
                  <c:v>84310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wprowadzono dokumentów</c:v>
                </c:pt>
              </c:strCache>
            </c:strRef>
          </c:tx>
          <c:dLbls>
            <c:dLbl>
              <c:idx val="0"/>
              <c:layout>
                <c:manualLayout>
                  <c:x val="2.6234567901234573E-2"/>
                  <c:y val="-3.4719714623993925E-2"/>
                </c:manualLayout>
              </c:layout>
              <c:showVal val="1"/>
            </c:dLbl>
            <c:dLbl>
              <c:idx val="1"/>
              <c:layout>
                <c:manualLayout>
                  <c:x val="4.1666666666666671E-2"/>
                  <c:y val="-4.0506333727992914E-2"/>
                </c:manualLayout>
              </c:layout>
              <c:showVal val="1"/>
            </c:dLbl>
            <c:dLbl>
              <c:idx val="2"/>
              <c:layout>
                <c:manualLayout>
                  <c:x val="4.6296296296296308E-2"/>
                  <c:y val="-5.49728814879903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1">
                    <a:solidFill>
                      <a:srgbClr val="1E99AE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102555</c:v>
                </c:pt>
                <c:pt idx="1">
                  <c:v>78753</c:v>
                </c:pt>
                <c:pt idx="2">
                  <c:v>74990</c:v>
                </c:pt>
              </c:numCache>
            </c:numRef>
          </c:val>
        </c:ser>
        <c:shape val="box"/>
        <c:axId val="44932096"/>
        <c:axId val="44935424"/>
        <c:axId val="0"/>
      </c:bar3DChart>
      <c:catAx>
        <c:axId val="4493209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i="1">
                <a:solidFill>
                  <a:schemeClr val="bg2">
                    <a:lumMod val="25000"/>
                  </a:schemeClr>
                </a:solidFill>
              </a:defRPr>
            </a:pPr>
            <a:endParaRPr lang="pl-PL"/>
          </a:p>
        </c:txPr>
        <c:crossAx val="44935424"/>
        <c:crosses val="autoZero"/>
        <c:auto val="1"/>
        <c:lblAlgn val="ctr"/>
        <c:lblOffset val="100"/>
      </c:catAx>
      <c:valAx>
        <c:axId val="44935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i="1">
                <a:solidFill>
                  <a:schemeClr val="bg2">
                    <a:lumMod val="25000"/>
                  </a:schemeClr>
                </a:solidFill>
              </a:defRPr>
            </a:pPr>
            <a:endParaRPr lang="pl-PL"/>
          </a:p>
        </c:txPr>
        <c:crossAx val="4493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98967142996099"/>
          <c:y val="0.16270082017352114"/>
          <c:w val="0.22612150043744542"/>
          <c:h val="0.39748343957005627"/>
        </c:manualLayout>
      </c:layout>
      <c:txPr>
        <a:bodyPr/>
        <a:lstStyle/>
        <a:p>
          <a:pPr>
            <a:defRPr sz="2000" i="1">
              <a:solidFill>
                <a:schemeClr val="bg2">
                  <a:lumMod val="25000"/>
                </a:schemeClr>
              </a:solidFill>
            </a:defRPr>
          </a:pPr>
          <a:endParaRPr lang="pl-PL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perspective val="30"/>
    </c:view3D>
    <c:plotArea>
      <c:layout>
        <c:manualLayout>
          <c:layoutTarget val="inner"/>
          <c:xMode val="edge"/>
          <c:yMode val="edge"/>
          <c:x val="0.12429589530475357"/>
          <c:y val="4.4057617797775513E-2"/>
          <c:w val="0.63473297608632262"/>
          <c:h val="0.79052243469566308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operaty przyjęte do pzgik </c:v>
                </c:pt>
              </c:strCache>
            </c:strRef>
          </c:tx>
          <c:dLbls>
            <c:dLbl>
              <c:idx val="0"/>
              <c:layout>
                <c:manualLayout>
                  <c:x val="4.6296296296296302E-3"/>
                  <c:y val="-4.0506333727992908E-2"/>
                </c:manualLayout>
              </c:layout>
              <c:showVal val="1"/>
            </c:dLbl>
            <c:dLbl>
              <c:idx val="1"/>
              <c:layout>
                <c:manualLayout>
                  <c:x val="1.8518518518518521E-2"/>
                  <c:y val="-3.4719714623993925E-2"/>
                </c:manualLayout>
              </c:layout>
              <c:showVal val="1"/>
            </c:dLbl>
            <c:dLbl>
              <c:idx val="2"/>
              <c:layout>
                <c:manualLayout>
                  <c:x val="2.1604938271604947E-2"/>
                  <c:y val="-4.0506333727992908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1">
                    <a:solidFill>
                      <a:srgbClr val="1D66DD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Arkusz1!$B$2:$B$4</c:f>
              <c:numCache>
                <c:formatCode>#,##0</c:formatCode>
                <c:ptCount val="3"/>
                <c:pt idx="0">
                  <c:v>9628</c:v>
                </c:pt>
                <c:pt idx="1">
                  <c:v>10086</c:v>
                </c:pt>
                <c:pt idx="2">
                  <c:v>9813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projektów uzgodnionych w ZUDP </c:v>
                </c:pt>
              </c:strCache>
            </c:strRef>
          </c:tx>
          <c:dLbls>
            <c:dLbl>
              <c:idx val="0"/>
              <c:layout>
                <c:manualLayout>
                  <c:x val="3.5493827160493832E-2"/>
                  <c:y val="-6.0759500591989361E-2"/>
                </c:manualLayout>
              </c:layout>
              <c:showVal val="1"/>
            </c:dLbl>
            <c:dLbl>
              <c:idx val="1"/>
              <c:layout>
                <c:manualLayout>
                  <c:x val="3.2407407407407413E-2"/>
                  <c:y val="-4.9186262383991396E-2"/>
                </c:manualLayout>
              </c:layout>
              <c:showVal val="1"/>
            </c:dLbl>
            <c:dLbl>
              <c:idx val="2"/>
              <c:layout>
                <c:manualLayout>
                  <c:x val="3.3950617283950615E-2"/>
                  <c:y val="-4.9186490203641173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1">
                    <a:solidFill>
                      <a:srgbClr val="1E99AE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Arkusz1!$C$2:$C$4</c:f>
              <c:numCache>
                <c:formatCode>#,##0</c:formatCode>
                <c:ptCount val="3"/>
                <c:pt idx="0">
                  <c:v>3364</c:v>
                </c:pt>
                <c:pt idx="1">
                  <c:v>3620</c:v>
                </c:pt>
                <c:pt idx="2">
                  <c:v>3953</c:v>
                </c:pt>
              </c:numCache>
            </c:numRef>
          </c:val>
        </c:ser>
        <c:shape val="box"/>
        <c:axId val="45345024"/>
        <c:axId val="45490176"/>
        <c:axId val="0"/>
      </c:bar3DChart>
      <c:catAx>
        <c:axId val="4534502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i="1">
                <a:solidFill>
                  <a:schemeClr val="bg2">
                    <a:lumMod val="25000"/>
                  </a:schemeClr>
                </a:solidFill>
              </a:defRPr>
            </a:pPr>
            <a:endParaRPr lang="pl-PL"/>
          </a:p>
        </c:txPr>
        <c:crossAx val="45490176"/>
        <c:crosses val="autoZero"/>
        <c:auto val="1"/>
        <c:lblAlgn val="ctr"/>
        <c:lblOffset val="100"/>
      </c:catAx>
      <c:valAx>
        <c:axId val="4549017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i="1">
                <a:solidFill>
                  <a:schemeClr val="bg2">
                    <a:lumMod val="25000"/>
                  </a:schemeClr>
                </a:solidFill>
              </a:defRPr>
            </a:pPr>
            <a:endParaRPr lang="pl-PL"/>
          </a:p>
        </c:txPr>
        <c:crossAx val="45345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06374550403417"/>
          <c:y val="0.25818003538950501"/>
          <c:w val="0.27704748711966637"/>
          <c:h val="0.49296276492862395"/>
        </c:manualLayout>
      </c:layout>
      <c:txPr>
        <a:bodyPr/>
        <a:lstStyle/>
        <a:p>
          <a:pPr>
            <a:defRPr i="1">
              <a:solidFill>
                <a:schemeClr val="bg2">
                  <a:lumMod val="25000"/>
                </a:schemeClr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i="1"/>
            </a:pPr>
            <a:r>
              <a:rPr lang="pl-PL" i="1"/>
              <a:t>liczba wejść do MSIP - UMK</a:t>
            </a:r>
          </a:p>
        </c:rich>
      </c:tx>
      <c:layout>
        <c:manualLayout>
          <c:xMode val="edge"/>
          <c:yMode val="edge"/>
          <c:x val="0.10488419850296489"/>
          <c:y val="1.735985731199696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wejść do MSIP - UMK</c:v>
                </c:pt>
              </c:strCache>
            </c:strRef>
          </c:tx>
          <c:spPr>
            <a:gradFill flip="none" rotWithShape="1">
              <a:gsLst>
                <a:gs pos="1700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  <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8000">
                    <a:srgbClr val="2E6792">
                      <a:alpha val="82000"/>
                    </a:srgbClr>
                  </a:gs>
                  <a:gs pos="68000">
                    <a:srgbClr val="2E6792">
                      <a:alpha val="82000"/>
                    </a:srgbClr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  <a:tileRect/>
              </a:gradFill>
            </a:ln>
            <a:effectLst>
              <a:innerShdw blurRad="393700" dist="889000" dir="1800000">
                <a:schemeClr val="tx2">
                  <a:lumMod val="60000"/>
                  <a:lumOff val="40000"/>
                </a:schemeClr>
              </a:innerShdw>
            </a:effectLst>
            <a:scene3d>
              <a:camera prst="orthographicFront"/>
              <a:lightRig rig="freezing" dir="t"/>
            </a:scene3d>
            <a:sp3d prstMaterial="flat">
              <a:bevelB prst="angle"/>
            </a:sp3d>
          </c:spPr>
          <c:dLbls>
            <c:dLbl>
              <c:idx val="0"/>
              <c:layout>
                <c:manualLayout>
                  <c:x val="-4.6088509769612127E-3"/>
                  <c:y val="-0.207110160141266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83503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8446826091183051E-3"/>
                  <c:y val="-0.27486440743995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88335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7.5362107514338511E-4"/>
                  <c:y val="-0.2921354150885409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91747</a:t>
                    </a:r>
                    <a:endParaRPr lang="en-US" sz="2400" b="0" i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delete val="1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83503</c:v>
                </c:pt>
                <c:pt idx="1">
                  <c:v>88335</c:v>
                </c:pt>
                <c:pt idx="2">
                  <c:v>91747</c:v>
                </c:pt>
              </c:numCache>
            </c:numRef>
          </c:val>
        </c:ser>
        <c:overlap val="100"/>
        <c:axId val="83569280"/>
        <c:axId val="83571072"/>
      </c:barChart>
      <c:catAx>
        <c:axId val="8356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3600" i="1"/>
            </a:pPr>
            <a:endParaRPr lang="pl-PL"/>
          </a:p>
        </c:txPr>
        <c:crossAx val="83571072"/>
        <c:crosses val="autoZero"/>
        <c:auto val="1"/>
        <c:lblAlgn val="ctr"/>
        <c:lblOffset val="100"/>
      </c:catAx>
      <c:valAx>
        <c:axId val="83571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i="1">
                <a:solidFill>
                  <a:schemeClr val="accent1">
                    <a:lumMod val="75000"/>
                  </a:schemeClr>
                </a:solidFill>
              </a:defRPr>
            </a:pPr>
            <a:endParaRPr lang="pl-PL"/>
          </a:p>
        </c:txPr>
        <c:crossAx val="83569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i="1"/>
          </a:pPr>
          <a:endParaRPr lang="pl-PL"/>
        </a:p>
      </c:txPr>
    </c:legend>
    <c:plotVisOnly val="1"/>
  </c:chart>
  <c:txPr>
    <a:bodyPr/>
    <a:lstStyle/>
    <a:p>
      <a:pPr>
        <a:defRPr sz="2800" b="1">
          <a:solidFill>
            <a:schemeClr val="accent1">
              <a:lumMod val="75000"/>
            </a:schemeClr>
          </a:solidFill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effectLst>
              <a:innerShdw blurRad="533400" dist="292100">
                <a:srgbClr val="04617B">
                  <a:lumMod val="60000"/>
                  <a:lumOff val="40000"/>
                </a:srgbClr>
              </a:innerShdw>
            </a:effectLst>
            <a:scene3d>
              <a:camera prst="orthographicFront"/>
              <a:lightRig rig="chilly" dir="t"/>
            </a:scene3d>
            <a:sp3d/>
          </c:spPr>
          <c:dLbls>
            <c:dLbl>
              <c:idx val="0"/>
              <c:layout>
                <c:manualLayout>
                  <c:x val="-4.1666666666666683E-3"/>
                  <c:y val="-0.33750000000000013"/>
                </c:manualLayout>
              </c:layout>
              <c:showVal val="1"/>
            </c:dLbl>
            <c:dLbl>
              <c:idx val="1"/>
              <c:layout>
                <c:manualLayout>
                  <c:x val="2.0833333333333346E-3"/>
                  <c:y val="-0.26875000000000004"/>
                </c:manualLayout>
              </c:layout>
              <c:showVal val="1"/>
            </c:dLbl>
            <c:txPr>
              <a:bodyPr/>
              <a:lstStyle/>
              <a:p>
                <a:pPr>
                  <a:defRPr i="1"/>
                </a:pPr>
                <a:endParaRPr lang="pl-PL"/>
              </a:p>
            </c:txPr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75314</c:v>
                </c:pt>
                <c:pt idx="1">
                  <c:v>67645</c:v>
                </c:pt>
              </c:numCache>
            </c:numRef>
          </c:val>
        </c:ser>
        <c:overlap val="100"/>
        <c:axId val="106464384"/>
        <c:axId val="106465920"/>
      </c:barChart>
      <c:catAx>
        <c:axId val="106464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3600" i="1"/>
            </a:pPr>
            <a:endParaRPr lang="pl-PL"/>
          </a:p>
        </c:txPr>
        <c:crossAx val="106465920"/>
        <c:crosses val="autoZero"/>
        <c:auto val="1"/>
        <c:lblAlgn val="ctr"/>
        <c:lblOffset val="100"/>
      </c:catAx>
      <c:valAx>
        <c:axId val="106465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i="1"/>
            </a:pPr>
            <a:endParaRPr lang="pl-PL"/>
          </a:p>
        </c:txPr>
        <c:crossAx val="106464384"/>
        <c:crosses val="autoZero"/>
        <c:crossBetween val="between"/>
      </c:valAx>
    </c:plotArea>
    <c:plotVisOnly val="1"/>
  </c:chart>
  <c:txPr>
    <a:bodyPr/>
    <a:lstStyle/>
    <a:p>
      <a:pPr>
        <a:defRPr sz="3200" b="1">
          <a:solidFill>
            <a:schemeClr val="accent1">
              <a:lumMod val="75000"/>
            </a:schemeClr>
          </a:solidFill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perspective val="30"/>
    </c:view3D>
    <c:plotArea>
      <c:layout>
        <c:manualLayout>
          <c:layoutTarget val="inner"/>
          <c:xMode val="edge"/>
          <c:yMode val="edge"/>
          <c:x val="0.11176193035202281"/>
          <c:y val="4.2487308341965527E-2"/>
          <c:w val="0.88823806964797714"/>
          <c:h val="0.50152618743214772"/>
        </c:manualLayout>
      </c:layout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Udostępnianie danych z Ewidencji Gruntów </c:v>
                </c:pt>
              </c:strCache>
            </c:strRef>
          </c:tx>
          <c:dLbls>
            <c:dLbl>
              <c:idx val="0"/>
              <c:layout>
                <c:manualLayout>
                  <c:x val="1.3008039036408171E-2"/>
                  <c:y val="-9.8764740831987965E-3"/>
                </c:manualLayout>
              </c:layout>
              <c:showVal val="1"/>
            </c:dLbl>
            <c:dLbl>
              <c:idx val="1"/>
              <c:layout>
                <c:manualLayout>
                  <c:x val="8.6720260242721149E-3"/>
                  <c:y val="-1.975294816639758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rgbClr val="1D66DD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14116</c:v>
                </c:pt>
                <c:pt idx="1">
                  <c:v>19655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Udostępnianie danych z Ewidencji Gruntów do realizacji egzekucji komorniczych</c:v>
                </c:pt>
              </c:strCache>
            </c:strRef>
          </c:tx>
          <c:dLbls>
            <c:dLbl>
              <c:idx val="0"/>
              <c:layout>
                <c:manualLayout>
                  <c:x val="3.1797428755664416E-2"/>
                  <c:y val="-2.9629422249596388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Val val="1"/>
            </c:dLbl>
            <c:dLbl>
              <c:idx val="1"/>
              <c:layout>
                <c:manualLayout>
                  <c:x val="3.4688104097088453E-2"/>
                  <c:y val="-1.7283829645597899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Val val="1"/>
            </c:dLbl>
            <c:dLbl>
              <c:idx val="2"/>
              <c:layout>
                <c:manualLayout>
                  <c:x val="1.4453376707120189E-2"/>
                  <c:y val="-1.4814711124798194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Val val="1"/>
            </c:dLbl>
            <c:txPr>
              <a:bodyPr/>
              <a:lstStyle/>
              <a:p>
                <a:pPr>
                  <a:defRPr sz="1400" b="1" i="1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9506</c:v>
                </c:pt>
                <c:pt idx="1">
                  <c:v>15038</c:v>
                </c:pt>
                <c:pt idx="2">
                  <c:v>13536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Udostępnianie danych z Mapy Zasadniczej</c:v>
                </c:pt>
              </c:strCache>
            </c:strRef>
          </c:tx>
          <c:dLbls>
            <c:dLbl>
              <c:idx val="0"/>
              <c:layout>
                <c:manualLayout>
                  <c:x val="2.746141574352837E-2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2.6016078072816348E-2"/>
                  <c:y val="-9.876474083198796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7 729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Arkusz1!$D$2:$D$5</c:f>
              <c:numCache>
                <c:formatCode>#,##0</c:formatCode>
                <c:ptCount val="4"/>
                <c:pt idx="0">
                  <c:v>6879</c:v>
                </c:pt>
                <c:pt idx="1">
                  <c:v>7729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Udostępnianie danych po integracji Ewidencji Gruntów i Mapy Zasadniczej</c:v>
                </c:pt>
              </c:strCache>
            </c:strRef>
          </c:tx>
          <c:spPr>
            <a:solidFill>
              <a:srgbClr val="42258B"/>
            </a:solidFill>
          </c:spPr>
          <c:dLbls>
            <c:dLbl>
              <c:idx val="2"/>
              <c:layout>
                <c:manualLayout>
                  <c:x val="1.4453376707120189E-2"/>
                  <c:y val="-1.234559260399849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rgbClr val="7030A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3"/>
                <c:pt idx="0">
                  <c:v>rok 2010</c:v>
                </c:pt>
                <c:pt idx="1">
                  <c:v>rok 2011</c:v>
                </c:pt>
                <c:pt idx="2">
                  <c:v>rok 2012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2">
                  <c:v>21818</c:v>
                </c:pt>
              </c:numCache>
            </c:numRef>
          </c:val>
        </c:ser>
        <c:shape val="box"/>
        <c:axId val="73152000"/>
        <c:axId val="73153536"/>
        <c:axId val="0"/>
      </c:bar3DChart>
      <c:catAx>
        <c:axId val="73152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i="1">
                <a:solidFill>
                  <a:schemeClr val="accent2">
                    <a:lumMod val="50000"/>
                  </a:schemeClr>
                </a:solidFill>
              </a:defRPr>
            </a:pPr>
            <a:endParaRPr lang="pl-PL"/>
          </a:p>
        </c:txPr>
        <c:crossAx val="73153536"/>
        <c:crosses val="autoZero"/>
        <c:auto val="1"/>
        <c:lblAlgn val="ctr"/>
        <c:lblOffset val="100"/>
      </c:catAx>
      <c:valAx>
        <c:axId val="73153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i="1">
                <a:solidFill>
                  <a:schemeClr val="accent2">
                    <a:lumMod val="50000"/>
                  </a:schemeClr>
                </a:solidFill>
              </a:defRPr>
            </a:pPr>
            <a:endParaRPr lang="pl-PL"/>
          </a:p>
        </c:txPr>
        <c:crossAx val="7315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142220999185831E-2"/>
          <c:y val="0.6395983230213611"/>
          <c:w val="0.95469310246169481"/>
          <c:h val="0.29167016620472774"/>
        </c:manualLayout>
      </c:layout>
      <c:txPr>
        <a:bodyPr/>
        <a:lstStyle/>
        <a:p>
          <a:pPr>
            <a:defRPr sz="1600" i="1">
              <a:solidFill>
                <a:schemeClr val="bg2">
                  <a:lumMod val="25000"/>
                </a:schemeClr>
              </a:solidFill>
            </a:defRPr>
          </a:pPr>
          <a:endParaRPr lang="pl-PL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5B7754F-EDAC-4334-8F42-393761DDD72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D32F2F8-789C-4075-A10F-811CE0E272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28F79A0A-E831-4DBB-9593-924140F896A7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E0306DA-0108-4EC6-8061-5FB4452986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06DA-0108-4EC6-8061-5FB44529860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B538-0EDE-477B-AA2E-CAFFAB2A1AAC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399-9A97-42D2-B578-2AC2F04B3D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9E418-8E5F-4C0F-B176-D779F86ADAC4}" type="datetimeFigureOut">
              <a:rPr lang="pl-PL" smtClean="0"/>
              <a:pPr/>
              <a:t>2013-05-15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BDE7C-BA17-412B-9CF3-CCA9074E268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28083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prstMaterial="plastic">
              <a:bevelT h="25400" prst="softRound"/>
              <a:bevelB w="50800" h="38100" prst="riblet"/>
            </a:sp3d>
          </a:bodyPr>
          <a:lstStyle/>
          <a:p>
            <a:pPr algn="ctr"/>
            <a:r>
              <a:rPr lang="pl-PL" sz="4400" b="1" i="1" dirty="0" smtClean="0">
                <a:ln w="50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effectLst>
                  <a:outerShdw blurRad="38100" dist="38100" dir="1458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Udostępnianie danych </a:t>
            </a:r>
            <a:br>
              <a:rPr lang="pl-PL" sz="4400" b="1" i="1" dirty="0" smtClean="0">
                <a:ln w="50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effectLst>
                  <a:outerShdw blurRad="38100" dist="38100" dir="1458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pl-PL" sz="4400" b="1" i="1" dirty="0" smtClean="0">
                <a:ln w="50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effectLst>
                  <a:outerShdw blurRad="38100" dist="38100" dir="1458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 usług danych przestrzennych przez Urząd Miasta Krakowa</a:t>
            </a:r>
            <a:endParaRPr lang="pl-PL" sz="4400" i="1" dirty="0">
              <a:ln w="50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effectLst>
                <a:outerShdw blurRad="38100" dist="38100" dir="14580000" algn="b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085184"/>
            <a:ext cx="7128792" cy="14010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Maria Kolińska – Dyrektor   GD UMK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Dorota Michalik – Kierownik  </a:t>
            </a:r>
            <a:r>
              <a:rPr lang="pl-PL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GODGiK</a:t>
            </a:r>
            <a:endParaRPr lang="pl-PL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Paweł Szaro – Kierownik Referatu MSIP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Lucyna Śliwińska – Kierownik Oddziału Katastru</a:t>
            </a:r>
          </a:p>
        </p:txBody>
      </p:sp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6000768"/>
            <a:ext cx="1500198" cy="4688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611560" y="33569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prstMaterial="softEdge">
              <a:bevelT w="38100" h="38100" prst="angle"/>
              <a:bevelB w="57150" h="38100" prst="hardEdge"/>
            </a:sp3d>
          </a:bodyPr>
          <a:lstStyle/>
          <a:p>
            <a:pPr algn="ctr"/>
            <a:r>
              <a:rPr lang="pl-PL" sz="3200" b="1" i="1" dirty="0" smtClean="0">
                <a:solidFill>
                  <a:srgbClr val="1D66DD"/>
                </a:solidFill>
              </a:rPr>
              <a:t>„</a:t>
            </a:r>
            <a:r>
              <a:rPr lang="pl-PL" sz="3600" b="1" i="1" dirty="0" smtClean="0">
                <a:solidFill>
                  <a:srgbClr val="1D66DD"/>
                </a:solidFill>
              </a:rPr>
              <a:t>Krakowskie spotkania z INSPIRE”</a:t>
            </a:r>
          </a:p>
          <a:p>
            <a:pPr algn="ctr"/>
            <a:r>
              <a:rPr lang="pl-PL" sz="3600" b="1" i="1" dirty="0" smtClean="0">
                <a:solidFill>
                  <a:srgbClr val="1D66DD"/>
                </a:solidFill>
              </a:rPr>
              <a:t> 16-17 maja </a:t>
            </a:r>
            <a:r>
              <a:rPr lang="pl-PL" sz="3600" i="1" dirty="0" smtClean="0">
                <a:solidFill>
                  <a:srgbClr val="1D66DD"/>
                </a:solidFill>
              </a:rPr>
              <a:t>2013</a:t>
            </a:r>
            <a:endParaRPr lang="pl-PL" sz="3600" i="1" dirty="0">
              <a:solidFill>
                <a:srgbClr val="1D66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latin typeface="+mn-lt"/>
              </a:rPr>
              <a:t>Statystyka aktualizacji części </a:t>
            </a:r>
            <a:r>
              <a:rPr lang="pl-PL" sz="2800" b="1" i="1" dirty="0" smtClean="0">
                <a:latin typeface="+mn-lt"/>
              </a:rPr>
              <a:t>opisowej</a:t>
            </a:r>
            <a:r>
              <a:rPr lang="pl-PL" sz="2400" b="1" i="1" dirty="0" smtClean="0">
                <a:latin typeface="+mn-lt"/>
              </a:rPr>
              <a:t> </a:t>
            </a:r>
            <a:r>
              <a:rPr lang="pl-PL" sz="2400" b="1" i="1" dirty="0" err="1" smtClean="0">
                <a:latin typeface="+mn-lt"/>
              </a:rPr>
              <a:t>PZGiK</a:t>
            </a:r>
            <a:endParaRPr lang="pl-PL" sz="2400" b="1" i="1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6000768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Statystyka aktualizacji części graficznej </a:t>
            </a:r>
            <a:r>
              <a:rPr lang="pl-PL" sz="2800" b="1" i="1" dirty="0" err="1" smtClean="0">
                <a:latin typeface="+mn-lt"/>
              </a:rPr>
              <a:t>PZGiK</a:t>
            </a:r>
            <a:endParaRPr lang="pl-PL" sz="2800" b="1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6000768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Małopolski Regionalny Program Operacyjny</a:t>
            </a:r>
            <a:endParaRPr lang="pl-PL" sz="2800" i="1" dirty="0"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1472" y="142873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  <a:t>Budowa systemu informatycznego przeznaczonego do udostępniania usług przeznaczonych do powszechnego udostępniania wybranych danych przestrzennych i opisowych oraz do edycji i publikacji metadanych </a:t>
            </a:r>
            <a:r>
              <a:rPr lang="pl-PL" sz="2400" b="1" i="1" dirty="0" err="1" smtClean="0">
                <a:solidFill>
                  <a:schemeClr val="bg2">
                    <a:lumMod val="25000"/>
                  </a:schemeClr>
                </a:solidFill>
              </a:rPr>
              <a:t>geoinformacyjnych</a:t>
            </a:r>
            <a:r>
              <a:rPr lang="pl-PL" sz="2400" b="1" i="1" dirty="0" smtClean="0"/>
              <a:t>.</a:t>
            </a:r>
          </a:p>
        </p:txBody>
      </p:sp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52320" y="6093296"/>
            <a:ext cx="1500198" cy="468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0" y="335756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  <a:t>Moduły systemu:</a:t>
            </a:r>
          </a:p>
          <a:p>
            <a:pPr marL="623888" lvl="1" indent="-171450"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moduł do tworzenia edycji i publikacji metadanych zgodnych </a:t>
            </a:r>
            <a:b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z INSPIRE;</a:t>
            </a:r>
          </a:p>
          <a:p>
            <a:pPr marL="623888" lvl="1" indent="-171450"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moduł do udostępniania danych w postaci usług WMS, WFS, </a:t>
            </a:r>
            <a:r>
              <a:rPr lang="pl-PL" sz="2400" i="1" dirty="0" err="1" smtClean="0">
                <a:solidFill>
                  <a:schemeClr val="bg2">
                    <a:lumMod val="25000"/>
                  </a:schemeClr>
                </a:solidFill>
              </a:rPr>
              <a:t>GeoServices</a:t>
            </a: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 REST planowany standard OGC);</a:t>
            </a:r>
          </a:p>
          <a:p>
            <a:pPr marL="623888" lvl="1" indent="-171450"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moduł administracyjny do zarządzania użytkownikami </a:t>
            </a:r>
            <a:b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i usługami danych przestrzennych;</a:t>
            </a:r>
          </a:p>
          <a:p>
            <a:pPr marL="623888" lvl="1" indent="-171450"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moduł serwera mapowego (wspólny z UMWM).</a:t>
            </a:r>
            <a:endParaRPr lang="pl-PL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2862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400" b="1" i="1" dirty="0" smtClean="0">
                <a:solidFill>
                  <a:schemeClr val="tx2"/>
                </a:solidFill>
                <a:latin typeface="+mn-lt"/>
              </a:rPr>
              <a:t>Moduł do tworzenia edycji i publikacji metadanych.</a:t>
            </a:r>
            <a:endParaRPr lang="pl-PL" sz="24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Symbol zastępczy zawartości 3" descr="usługa katalogow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784" y="1337502"/>
            <a:ext cx="8522687" cy="4987099"/>
          </a:xfrm>
        </p:spPr>
      </p:pic>
      <p:sp>
        <p:nvSpPr>
          <p:cNvPr id="5" name="pole tekstowe 4"/>
          <p:cNvSpPr txBox="1"/>
          <p:nvPr/>
        </p:nvSpPr>
        <p:spPr>
          <a:xfrm>
            <a:off x="1142976" y="1928802"/>
            <a:ext cx="678661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Utworzenie metadanych dla: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Mapy Zasadniczej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Mapy Ewidencyjnej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err="1" smtClean="0">
                <a:solidFill>
                  <a:schemeClr val="bg2">
                    <a:lumMod val="25000"/>
                  </a:schemeClr>
                </a:solidFill>
              </a:rPr>
              <a:t>Ortofotomapy</a:t>
            </a:r>
            <a:endParaRPr lang="pl-PL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Szczegółowej poziomej osnowy geodezyjnej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Szczegółowej wysokościowej osnowy geodezyjnej</a:t>
            </a:r>
          </a:p>
          <a:p>
            <a:endParaRPr lang="pl-PL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2400" i="1" dirty="0" err="1" smtClean="0">
                <a:solidFill>
                  <a:schemeClr val="bg2">
                    <a:lumMod val="25000"/>
                  </a:schemeClr>
                </a:solidFill>
              </a:rPr>
              <a:t>Metadane</a:t>
            </a: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 w przygotowaniu: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Mapa Hałasu 2012</a:t>
            </a:r>
          </a:p>
          <a:p>
            <a:pPr>
              <a:buFont typeface="Arial" pitchFamily="34" charset="0"/>
              <a:buChar char="•"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</a:rPr>
              <a:t>Miejscowe Plany Zagospodarowania Przestrzennego</a:t>
            </a:r>
          </a:p>
          <a:p>
            <a:endParaRPr lang="pl-PL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3284984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 contourW="12700" prstMaterial="dkEdge">
              <a:bevelT w="38100" h="38100"/>
              <a:bevelB w="38100" h="38100" prst="slop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pl-PL" sz="3600" i="1" dirty="0" smtClean="0">
                <a:solidFill>
                  <a:schemeClr val="bg2">
                    <a:lumMod val="25000"/>
                  </a:schemeClr>
                </a:solidFill>
              </a:rPr>
              <a:t>http://iip.um.krakow.pl/geonetwork</a:t>
            </a:r>
          </a:p>
          <a:p>
            <a:pPr algn="ctr"/>
            <a:endParaRPr lang="pl-PL" sz="36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l-PL" sz="3600" i="1" dirty="0" smtClean="0">
                <a:solidFill>
                  <a:schemeClr val="bg2">
                    <a:lumMod val="25000"/>
                  </a:schemeClr>
                </a:solidFill>
              </a:rPr>
              <a:t>http://www.geoportal.gov.pl/</a:t>
            </a:r>
            <a:endParaRPr lang="pl-PL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Obraz 7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6143644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Moduł do udostępniania danych</a:t>
            </a:r>
            <a:endParaRPr lang="pl-PL" sz="2800" i="1" dirty="0">
              <a:latin typeface="+mn-lt"/>
            </a:endParaRPr>
          </a:p>
        </p:txBody>
      </p:sp>
      <p:pic>
        <p:nvPicPr>
          <p:cNvPr id="4" name="Symbol zastępczy zawartości 3" descr="usługa przegląda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3828" y="1935163"/>
            <a:ext cx="7496343" cy="4389437"/>
          </a:xfrm>
        </p:spPr>
      </p:pic>
      <p:sp>
        <p:nvSpPr>
          <p:cNvPr id="6" name="pole tekstowe 5"/>
          <p:cNvSpPr txBox="1"/>
          <p:nvPr/>
        </p:nvSpPr>
        <p:spPr>
          <a:xfrm>
            <a:off x="539552" y="404664"/>
            <a:ext cx="77867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  <a:t>Udostępniane dane:</a:t>
            </a:r>
            <a:b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Granice działek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Budynki i budowle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Komunikacja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Zagospodarowanie terenu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Hydrografia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Uzbrojenie Terenu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Osnowa geodezyjna pozioma i wysokościowa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Mapa Hałasu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Struktura Własności Gruntów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Fotoplan 2011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Obowiązujące Plany Zagospodarowania Przestrzennego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Granice administracyjne</a:t>
            </a:r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w postaci usług WFS, WMS, </a:t>
            </a:r>
            <a:r>
              <a:rPr lang="pl-PL" sz="2000" b="1" i="1" dirty="0" err="1" smtClean="0">
                <a:solidFill>
                  <a:schemeClr val="bg2">
                    <a:lumMod val="25000"/>
                  </a:schemeClr>
                </a:solidFill>
              </a:rPr>
              <a:t>GeoServices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 REST.</a:t>
            </a:r>
          </a:p>
          <a:p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Obecnie udostępnianych jest 270 warstw Miejskiego Systemu Informacji Przestrzennej – MSIP, które są systematycznie rozszerzane o kolejne warstwy</a:t>
            </a:r>
            <a:r>
              <a:rPr lang="pl-PL" i="1" dirty="0" smtClean="0"/>
              <a:t>.</a:t>
            </a:r>
            <a:endParaRPr lang="pl-PL" i="1" dirty="0"/>
          </a:p>
        </p:txBody>
      </p:sp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6143644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Moduł administracyjny do zarządzania użytkownikami i usługami</a:t>
            </a:r>
            <a:endParaRPr lang="pl-PL" sz="2800" i="1" dirty="0">
              <a:latin typeface="+mn-lt"/>
            </a:endParaRPr>
          </a:p>
        </p:txBody>
      </p:sp>
      <p:pic>
        <p:nvPicPr>
          <p:cNvPr id="4" name="Symbol zastępczy zawartości 3" descr="usługa zabezpieczając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7475915" cy="4389437"/>
          </a:xfrm>
        </p:spPr>
      </p:pic>
      <p:sp>
        <p:nvSpPr>
          <p:cNvPr id="5" name="pole tekstowe 4"/>
          <p:cNvSpPr txBox="1"/>
          <p:nvPr/>
        </p:nvSpPr>
        <p:spPr>
          <a:xfrm>
            <a:off x="785787" y="1000108"/>
            <a:ext cx="7286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sz="2000" i="1" dirty="0" smtClean="0"/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Możliwości modułu administracyjnego:</a:t>
            </a:r>
          </a:p>
          <a:p>
            <a:endParaRPr lang="pl-PL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Wybór danych udostępnianych poszczególnym użytkownikom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Wybór typu usług do udostępniania danych - WFS, WMS, WMTS</a:t>
            </a:r>
            <a:endParaRPr lang="pl-PL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Ustawianie ograniczenia czasowego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dla poszczególnych użytkowników (np. w godzinach 8-16)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Grupowanie pojedynczych warstw w grupy</a:t>
            </a:r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/>
          </a:p>
        </p:txBody>
      </p:sp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8082" y="6215082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32666"/>
          </a:xfrm>
        </p:spPr>
        <p:txBody>
          <a:bodyPr>
            <a:noAutofit/>
          </a:bodyPr>
          <a:lstStyle/>
          <a:p>
            <a:r>
              <a:rPr lang="pl-PL" sz="3600" b="1" i="1" dirty="0" smtClean="0">
                <a:latin typeface="+mn-lt"/>
              </a:rPr>
              <a:t>Statystyka udostępniania informacji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8082" y="6143644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561228"/>
          </a:xfrm>
        </p:spPr>
        <p:txBody>
          <a:bodyPr>
            <a:noAutofit/>
          </a:bodyPr>
          <a:lstStyle/>
          <a:p>
            <a:r>
              <a:rPr lang="pl-PL" sz="3600" b="1" i="1" dirty="0" smtClean="0">
                <a:latin typeface="+mn-lt"/>
              </a:rPr>
              <a:t>Statystyka udostępniania informacji</a:t>
            </a: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285860"/>
            <a:ext cx="6357982" cy="4389120"/>
          </a:xfrm>
        </p:spPr>
        <p:txBody>
          <a:bodyPr>
            <a:scene3d>
              <a:camera prst="orthographicFront"/>
              <a:lightRig rig="glow" dir="t"/>
            </a:scene3d>
            <a:sp3d contourW="12700" prstMaterial="powder">
              <a:contourClr>
                <a:schemeClr val="accent2">
                  <a:lumMod val="75000"/>
                </a:schemeClr>
              </a:contourClr>
            </a:sp3d>
          </a:bodyPr>
          <a:lstStyle/>
          <a:p>
            <a:r>
              <a:rPr lang="pl-PL" sz="3200" b="1" i="1" dirty="0" smtClean="0"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</a:rPr>
              <a:t>Liczba wejść do MIIP:</a:t>
            </a:r>
          </a:p>
          <a:p>
            <a:pPr>
              <a:buNone/>
            </a:pPr>
            <a:r>
              <a:rPr lang="pl-PL" sz="3200" b="1" i="1" dirty="0" smtClean="0"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</a:rPr>
              <a:t>                </a:t>
            </a:r>
            <a:r>
              <a:rPr lang="pl-PL" sz="3200" b="1" i="1" dirty="0" err="1" smtClean="0"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</a:rPr>
              <a:t>miip.geomalopolska.pl</a:t>
            </a:r>
            <a:endParaRPr lang="pl-PL" sz="3200" b="1" i="1" dirty="0" smtClean="0"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8082" y="6143644"/>
            <a:ext cx="1500198" cy="4688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Wykres 5"/>
          <p:cNvGraphicFramePr/>
          <p:nvPr/>
        </p:nvGraphicFramePr>
        <p:xfrm>
          <a:off x="1000100" y="25717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57950" y="492919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  <a:t>do 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</a:rPr>
              <a:t> maja</a:t>
            </a:r>
            <a:endParaRPr lang="pl-PL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42976" y="1428736"/>
            <a:ext cx="7000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Udostępnianie danych w </a:t>
            </a:r>
            <a:r>
              <a:rPr lang="pl-PL" sz="2000" b="1" i="1" dirty="0" err="1" smtClean="0">
                <a:solidFill>
                  <a:schemeClr val="bg2">
                    <a:lumMod val="25000"/>
                  </a:schemeClr>
                </a:solidFill>
              </a:rPr>
              <a:t>internecie</a:t>
            </a:r>
            <a:endParaRPr lang="pl-PL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Serwer Mapowy udostępniający dane z Urzędu Miasta Krakowa oraz Urzędu Marszałkowskiego Województwa Małopolskiego przedstawia obecnie 3 kompozycje mapowe  z terenu Gminy Miasta Krakowa:</a:t>
            </a:r>
          </a:p>
          <a:p>
            <a:endParaRPr lang="pl-PL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Mapa Geodezyjna wraz z MPZP Miasta Krakowa</a:t>
            </a:r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Struktura Własności Gruntów Miasta Krakowa</a:t>
            </a:r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Mapa Akustyczna Miasta Krakowa </a:t>
            </a:r>
          </a:p>
          <a:p>
            <a:endParaRPr lang="pl-PL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Zamierzenia na przyszłość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dalszy rozwój funkcjonalności;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udostępnianie kolejnych danych MSIP;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współpraca z innymi powiatami z terenu Województwa Małopolskiego.</a:t>
            </a:r>
          </a:p>
          <a:p>
            <a:endParaRPr lang="pl-PL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Obraz 7" descr="mii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8715404" cy="5120589"/>
          </a:xfrm>
          <a:prstGeom prst="rect">
            <a:avLst/>
          </a:prstGeom>
        </p:spPr>
      </p:pic>
      <p:pic>
        <p:nvPicPr>
          <p:cNvPr id="9" name="Obraz 8" descr="mii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32625"/>
            <a:ext cx="8715404" cy="5118203"/>
          </a:xfrm>
          <a:prstGeom prst="rect">
            <a:avLst/>
          </a:prstGeom>
        </p:spPr>
      </p:pic>
      <p:pic>
        <p:nvPicPr>
          <p:cNvPr id="10" name="Obraz 9" descr="miip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932625"/>
            <a:ext cx="8715404" cy="5119578"/>
          </a:xfrm>
          <a:prstGeom prst="rect">
            <a:avLst/>
          </a:prstGeom>
        </p:spPr>
      </p:pic>
      <p:pic>
        <p:nvPicPr>
          <p:cNvPr id="12" name="Obraz 11" descr="miip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000108"/>
            <a:ext cx="8643967" cy="5068143"/>
          </a:xfrm>
          <a:prstGeom prst="rect">
            <a:avLst/>
          </a:prstGeom>
        </p:spPr>
      </p:pic>
      <p:pic>
        <p:nvPicPr>
          <p:cNvPr id="13" name="Obraz 12" descr="Obraz1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6143644"/>
            <a:ext cx="1500198" cy="46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/>
          <p:cNvSpPr txBox="1"/>
          <p:nvPr/>
        </p:nvSpPr>
        <p:spPr>
          <a:xfrm>
            <a:off x="1071538" y="328612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prstMaterial="softEdge">
              <a:bevelT w="38100" h="38100" prst="relaxedInset"/>
            </a:sp3d>
          </a:bodyPr>
          <a:lstStyle/>
          <a:p>
            <a:pPr algn="ctr"/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</a:rPr>
              <a:t>http://miip.geomalopolska.pl/imap/</a:t>
            </a:r>
            <a:endParaRPr lang="pl-PL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42862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b="1" i="1" dirty="0" smtClean="0">
                <a:solidFill>
                  <a:schemeClr val="tx2"/>
                </a:solidFill>
                <a:latin typeface="+mn-lt"/>
              </a:rPr>
              <a:t>Moduł serwera mapowego</a:t>
            </a:r>
            <a:endParaRPr lang="pl-PL" sz="28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" name="Symbol zastępczy zawartości 3" descr="usługa katalogowa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801975" y="1643050"/>
            <a:ext cx="7482899" cy="438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11" grpId="0" build="allAtOnce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Dodatkowe możliwości systemu</a:t>
            </a:r>
            <a:endParaRPr lang="pl-PL" sz="28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pl-PL" b="1" i="1" u="sng" dirty="0" smtClean="0">
                <a:solidFill>
                  <a:schemeClr val="bg2">
                    <a:lumMod val="25000"/>
                  </a:schemeClr>
                </a:solidFill>
              </a:rPr>
              <a:t>Udostępnianie usług danych przestrzennych na podstawie:</a:t>
            </a:r>
          </a:p>
          <a:p>
            <a:pPr marL="355600" indent="-355600">
              <a:lnSpc>
                <a:spcPct val="120000"/>
              </a:lnSpc>
              <a:buNone/>
              <a:tabLst>
                <a:tab pos="355600" algn="l"/>
              </a:tabLst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   - 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zgłoszonych wniosków o dane z rejestru publicznego</a:t>
            </a:r>
          </a:p>
          <a:p>
            <a:pPr marL="355600" indent="-355600">
              <a:lnSpc>
                <a:spcPct val="120000"/>
              </a:lnSpc>
              <a:buNone/>
              <a:tabLst>
                <a:tab pos="355600" algn="l"/>
              </a:tabLst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   - 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zgłoszonych wniosków o dane </a:t>
            </a:r>
          </a:p>
          <a:p>
            <a:pPr marL="355600" indent="-355600">
              <a:lnSpc>
                <a:spcPct val="120000"/>
              </a:lnSpc>
              <a:buNone/>
              <a:tabLst>
                <a:tab pos="355600" algn="l"/>
              </a:tabLst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   - 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zamówień na konkretne dane np. dla branż czy innych odbiorców</a:t>
            </a:r>
          </a:p>
          <a:p>
            <a:pPr marL="355600" indent="-355600">
              <a:lnSpc>
                <a:spcPct val="120000"/>
              </a:lnSpc>
              <a:buNone/>
              <a:tabLst>
                <a:tab pos="355600" algn="l"/>
              </a:tabLst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- udostępnianie danych Wydziałom UMK, miejskim jednostkom organizacyjnym oraz innym jednostkom, na  potrzeby realizacji ich zadań statutowych i zadań publicznych.</a:t>
            </a:r>
            <a:endParaRPr lang="pl-PL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55600" lvl="0" indent="-355600">
              <a:lnSpc>
                <a:spcPct val="120000"/>
              </a:lnSpc>
              <a:tabLst>
                <a:tab pos="355600" algn="l"/>
              </a:tabLst>
            </a:pP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Udostępnianie danych i usług danych przestrzennych dla pracowników UMK w wewnętrznym systemie  - </a:t>
            </a:r>
            <a:b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Internetowym Serwerze Danych Przestrzennych - ISDP</a:t>
            </a:r>
          </a:p>
          <a:p>
            <a:endParaRPr lang="pl-PL" i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8304" y="6165304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064896" cy="4929222"/>
          </a:xfrm>
        </p:spPr>
        <p:txBody>
          <a:bodyPr>
            <a:normAutofit fontScale="47500" lnSpcReduction="20000"/>
          </a:bodyPr>
          <a:lstStyle/>
          <a:p>
            <a:pPr marL="288000" indent="0" algn="just">
              <a:buNone/>
            </a:pPr>
            <a:r>
              <a:rPr lang="pl-PL" i="1" dirty="0" smtClean="0"/>
              <a:t>  </a:t>
            </a:r>
          </a:p>
          <a:p>
            <a:pPr>
              <a:buNone/>
            </a:pPr>
            <a:r>
              <a:rPr lang="pl-PL" sz="4400" b="1" i="1" dirty="0" err="1" smtClean="0">
                <a:solidFill>
                  <a:schemeClr val="bg2">
                    <a:lumMod val="25000"/>
                  </a:schemeClr>
                </a:solidFill>
              </a:rPr>
              <a:t>PZGiK</a:t>
            </a:r>
            <a:r>
              <a:rPr lang="pl-PL" sz="4400" b="1" i="1" dirty="0" smtClean="0">
                <a:solidFill>
                  <a:schemeClr val="bg2">
                    <a:lumMod val="25000"/>
                  </a:schemeClr>
                </a:solidFill>
              </a:rPr>
              <a:t>  do 2004 roku prowadzony był z wykorzystaniem</a:t>
            </a:r>
            <a:br>
              <a:rPr lang="pl-PL" sz="4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4400" b="1" i="1" dirty="0" smtClean="0">
                <a:solidFill>
                  <a:schemeClr val="bg2">
                    <a:lumMod val="25000"/>
                  </a:schemeClr>
                </a:solidFill>
              </a:rPr>
              <a:t>  13 aplikacji:</a:t>
            </a:r>
          </a:p>
          <a:p>
            <a:pPr>
              <a:buNone/>
            </a:pPr>
            <a:endParaRPr lang="pl-PL" sz="3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EWID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– część graficzna operatu ewidencji gruntów i budynków;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ENIER – G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– część opisowa operatu ewidencji gruntów i budynków;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ENIER – BL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– część opisowa ewidencji budynków i lokali ;</a:t>
            </a:r>
          </a:p>
          <a:p>
            <a:pPr lvl="0"/>
            <a:r>
              <a:rPr lang="pl-PL" sz="3800" b="1" i="1" dirty="0" err="1" smtClean="0">
                <a:solidFill>
                  <a:schemeClr val="bg2">
                    <a:lumMod val="25000"/>
                  </a:schemeClr>
                </a:solidFill>
              </a:rPr>
              <a:t>RCiWN</a:t>
            </a:r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–  rejestr cen i wartości </a:t>
            </a:r>
            <a:r>
              <a:rPr lang="pl-PL" sz="3800" i="1" dirty="0" err="1" smtClean="0">
                <a:solidFill>
                  <a:schemeClr val="bg2">
                    <a:lumMod val="25000"/>
                  </a:schemeClr>
                </a:solidFill>
              </a:rPr>
              <a:t>nieruchomości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SKOROWIDZ DZIAŁEK -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rejestracja historii podziału działek;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INFRA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-  infrastruktura techniczna uzbrojenia podziemnego;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OŚRODEK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-  ewidencja i zarządzanie dokumentami </a:t>
            </a:r>
            <a:r>
              <a:rPr lang="pl-PL" sz="3800" i="1" dirty="0" err="1" smtClean="0">
                <a:solidFill>
                  <a:schemeClr val="bg2">
                    <a:lumMod val="25000"/>
                  </a:schemeClr>
                </a:solidFill>
              </a:rPr>
              <a:t>pzgik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KOSA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– współrzędne punktów osnowy poziomej i wysokościowej;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ALGEO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- aplikacja do tworzenia i obróbki mapy wektorowej;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MS I/RAS B 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–  aplikacja do tworzenia i modyfikacji plików rastrowych; 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SYMFONIA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– obsługa finansowo-księgowa opłat za udostępnianie </a:t>
            </a:r>
            <a:r>
              <a:rPr lang="pl-PL" sz="3800" i="1" dirty="0" err="1" smtClean="0">
                <a:solidFill>
                  <a:schemeClr val="bg2">
                    <a:lumMod val="25000"/>
                  </a:schemeClr>
                </a:solidFill>
              </a:rPr>
              <a:t>pzgik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ZUDP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- gromadzenie i aktualizacja danych projektów technicznego uzbrojenia terenu;</a:t>
            </a:r>
          </a:p>
          <a:p>
            <a:pPr lvl="0"/>
            <a:r>
              <a:rPr lang="pl-PL" sz="3800" b="1" i="1" dirty="0" smtClean="0">
                <a:solidFill>
                  <a:schemeClr val="bg2">
                    <a:lumMod val="25000"/>
                  </a:schemeClr>
                </a:solidFill>
              </a:rPr>
              <a:t>SYNERGIA</a:t>
            </a:r>
            <a:r>
              <a:rPr lang="pl-PL" sz="3800" i="1" dirty="0" smtClean="0">
                <a:solidFill>
                  <a:schemeClr val="bg2">
                    <a:lumMod val="25000"/>
                  </a:schemeClr>
                </a:solidFill>
              </a:rPr>
              <a:t> – wykorzystywany w ZUDP .</a:t>
            </a:r>
          </a:p>
        </p:txBody>
      </p:sp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6336" y="6309320"/>
            <a:ext cx="1214446" cy="3795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611560" y="404664"/>
            <a:ext cx="82809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B w="69850" h="69850" prst="divot"/>
              <a:extrusionClr>
                <a:schemeClr val="bg2">
                  <a:lumMod val="75000"/>
                </a:schemeClr>
              </a:extrusionClr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pl-PL" sz="2800" b="1" i="1" dirty="0" smtClean="0">
                <a:solidFill>
                  <a:schemeClr val="tx2"/>
                </a:solidFill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</a:rPr>
              <a:t>Powiatowy Zasób  Geodezyjny i Kartograficzny – </a:t>
            </a:r>
            <a:r>
              <a:rPr lang="pl-PL" sz="2800" b="1" i="1" dirty="0" err="1" smtClean="0">
                <a:solidFill>
                  <a:schemeClr val="tx2"/>
                </a:solidFill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</a:rPr>
              <a:t>PZGiK</a:t>
            </a:r>
            <a:r>
              <a:rPr lang="pl-PL" sz="2800" b="1" i="1" dirty="0" smtClean="0">
                <a:solidFill>
                  <a:schemeClr val="tx2"/>
                </a:solidFill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</a:rPr>
              <a:t>:  od analogu do cyfryzacji</a:t>
            </a:r>
            <a:endParaRPr lang="pl-PL" sz="2800" b="1" i="1" dirty="0">
              <a:solidFill>
                <a:schemeClr val="tx2"/>
              </a:solidFill>
              <a:effectLst>
                <a:outerShdw blurRad="622300" dist="876300" dir="12600000" sx="1000" sy="1000" algn="ctr" rotWithShape="0">
                  <a:srgbClr val="000000">
                    <a:alpha val="41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704104"/>
          </a:xfrm>
        </p:spPr>
        <p:txBody>
          <a:bodyPr>
            <a:normAutofit/>
          </a:bodyPr>
          <a:lstStyle/>
          <a:p>
            <a:pPr lvl="0" algn="ctr"/>
            <a:r>
              <a:rPr lang="pl-PL" sz="2800" b="1" i="1" dirty="0" smtClean="0">
                <a:latin typeface="+mn-lt"/>
              </a:rPr>
              <a:t>Udostępnianie danych z </a:t>
            </a:r>
            <a:r>
              <a:rPr lang="pl-PL" sz="2800" b="1" i="1" dirty="0" err="1" smtClean="0">
                <a:latin typeface="+mn-lt"/>
              </a:rPr>
              <a:t>PZGiK</a:t>
            </a:r>
            <a:endParaRPr lang="pl-PL" sz="28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064896" cy="4610112"/>
          </a:xfrm>
        </p:spPr>
        <p:txBody>
          <a:bodyPr>
            <a:noAutofit/>
          </a:bodyPr>
          <a:lstStyle/>
          <a:p>
            <a:pPr marL="268288" indent="-85725">
              <a:lnSpc>
                <a:spcPct val="120000"/>
              </a:lnSpc>
            </a:pPr>
            <a:r>
              <a:rPr lang="pl-PL" sz="1800" i="1" dirty="0" smtClean="0">
                <a:solidFill>
                  <a:schemeClr val="bg2">
                    <a:lumMod val="25000"/>
                  </a:schemeClr>
                </a:solidFill>
              </a:rPr>
              <a:t>Do momentu przejścia na format cyfrowy sposób udostępniania regulowało kilka procedur i realizacja odbywała się w różnych oddziałach Wydziału Geodezji.</a:t>
            </a:r>
          </a:p>
          <a:p>
            <a:pPr marL="268288" indent="-85725"/>
            <a:endParaRPr lang="pl-PL" sz="1800" i="1" dirty="0" smtClean="0"/>
          </a:p>
          <a:p>
            <a:pPr marL="268288" indent="-85725">
              <a:lnSpc>
                <a:spcPct val="120000"/>
              </a:lnSpc>
            </a:pPr>
            <a:r>
              <a:rPr lang="pl-PL" sz="1800" b="1" i="1" dirty="0" smtClean="0">
                <a:solidFill>
                  <a:schemeClr val="bg2">
                    <a:lumMod val="25000"/>
                  </a:schemeClr>
                </a:solidFill>
              </a:rPr>
              <a:t>Zmiana sposobu prowadzenia zasobu spowodowała zmianę struktury organizacyjnej Wydziału Geodezji UMK. </a:t>
            </a:r>
          </a:p>
          <a:p>
            <a:pPr marL="268288" indent="-85725">
              <a:lnSpc>
                <a:spcPct val="120000"/>
              </a:lnSpc>
            </a:pPr>
            <a:r>
              <a:rPr lang="pl-PL" sz="1800" b="1" i="1" dirty="0" smtClean="0">
                <a:solidFill>
                  <a:schemeClr val="bg2">
                    <a:lumMod val="25000"/>
                  </a:schemeClr>
                </a:solidFill>
              </a:rPr>
              <a:t>Obecnie udostępnianie danych odbywa się wyłącznie w </a:t>
            </a:r>
            <a:r>
              <a:rPr lang="pl-PL" sz="1800" b="1" i="1" dirty="0" err="1" smtClean="0">
                <a:solidFill>
                  <a:schemeClr val="bg2">
                    <a:lumMod val="25000"/>
                  </a:schemeClr>
                </a:solidFill>
              </a:rPr>
              <a:t>GODGiK</a:t>
            </a:r>
            <a:r>
              <a:rPr lang="pl-PL" sz="1800" b="1" i="1" dirty="0" smtClean="0">
                <a:solidFill>
                  <a:schemeClr val="bg2">
                    <a:lumMod val="25000"/>
                  </a:schemeClr>
                </a:solidFill>
              </a:rPr>
              <a:t>. Klient na jednym stanowisku otrzymuje materiały, mapę ewidencyjną, zasadniczą,</a:t>
            </a:r>
            <a:br>
              <a:rPr lang="pl-PL" sz="18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b="1" i="1" dirty="0" smtClean="0">
                <a:solidFill>
                  <a:schemeClr val="bg2">
                    <a:lumMod val="25000"/>
                  </a:schemeClr>
                </a:solidFill>
              </a:rPr>
              <a:t> lub mapę o dowolnie zamawianej treści. </a:t>
            </a:r>
          </a:p>
          <a:p>
            <a:pPr marL="268288" indent="-85725">
              <a:buNone/>
            </a:pPr>
            <a:endParaRPr lang="pl-PL" sz="1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68288" indent="-85725">
              <a:lnSpc>
                <a:spcPct val="120000"/>
              </a:lnSpc>
            </a:pPr>
            <a:r>
              <a:rPr lang="pl-PL" sz="1800" i="1" dirty="0" smtClean="0">
                <a:solidFill>
                  <a:schemeClr val="bg2">
                    <a:lumMod val="25000"/>
                  </a:schemeClr>
                </a:solidFill>
              </a:rPr>
              <a:t>Zainstalowanie  </a:t>
            </a:r>
            <a:r>
              <a:rPr lang="pl-PL" sz="1800" i="1" dirty="0" err="1" smtClean="0">
                <a:solidFill>
                  <a:schemeClr val="bg2">
                    <a:lumMod val="25000"/>
                  </a:schemeClr>
                </a:solidFill>
              </a:rPr>
              <a:t>infomatów</a:t>
            </a:r>
            <a:r>
              <a:rPr lang="pl-PL" sz="1800" i="1" dirty="0" smtClean="0">
                <a:solidFill>
                  <a:schemeClr val="bg2">
                    <a:lumMod val="25000"/>
                  </a:schemeClr>
                </a:solidFill>
              </a:rPr>
              <a:t> pozwoliło na usprawnienie obsługi w zakresie składanych zamówień.</a:t>
            </a:r>
          </a:p>
          <a:p>
            <a:pPr marL="268288" indent="-85725" algn="just"/>
            <a:r>
              <a:rPr lang="pl-PL" sz="1800" i="1" dirty="0" smtClean="0">
                <a:solidFill>
                  <a:schemeClr val="bg2">
                    <a:lumMod val="25000"/>
                  </a:schemeClr>
                </a:solidFill>
              </a:rPr>
              <a:t>Sposób udostępniania materiałów z </a:t>
            </a:r>
            <a:r>
              <a:rPr lang="pl-PL" sz="1800" i="1" dirty="0" err="1" smtClean="0">
                <a:solidFill>
                  <a:schemeClr val="bg2">
                    <a:lumMod val="25000"/>
                  </a:schemeClr>
                </a:solidFill>
              </a:rPr>
              <a:t>PZGiK</a:t>
            </a:r>
            <a:r>
              <a:rPr lang="pl-PL" sz="1800" i="1" dirty="0" smtClean="0">
                <a:solidFill>
                  <a:schemeClr val="bg2">
                    <a:lumMod val="25000"/>
                  </a:schemeClr>
                </a:solidFill>
              </a:rPr>
              <a:t> został określony w jednej procedurze (GD-02) dostępnej w BIP.</a:t>
            </a:r>
          </a:p>
          <a:p>
            <a:pPr marL="268288" indent="-85725"/>
            <a:endParaRPr lang="pl-PL" sz="1800" i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52320" y="6237312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867524"/>
          </a:xfrm>
        </p:spPr>
        <p:txBody>
          <a:bodyPr>
            <a:normAutofit/>
          </a:bodyPr>
          <a:lstStyle/>
          <a:p>
            <a:pPr algn="ctr"/>
            <a:r>
              <a:rPr lang="pl-PL" sz="2400" b="1" i="1" dirty="0" smtClean="0">
                <a:latin typeface="+mn-lt"/>
              </a:rPr>
              <a:t>Usługa przeglądania danych geodezyjnych przed udostępnianiem - INFOKIOSK</a:t>
            </a:r>
            <a:endParaRPr lang="pl-PL" sz="2400" b="1" i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3" y="1772816"/>
            <a:ext cx="621669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5929330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smtClean="0">
                <a:latin typeface="+mn-lt"/>
              </a:rPr>
              <a:t>Statystyka udostępniania danych</a:t>
            </a:r>
            <a:endParaRPr lang="pl-PL" sz="3200" b="1" i="1" dirty="0">
              <a:latin typeface="+mn-lt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142844" y="1285860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6215082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pl-PL" sz="3200" b="1" i="1" dirty="0" smtClean="0">
                <a:latin typeface="+mn-lt"/>
              </a:rPr>
              <a:t>Wnioski i problemy</a:t>
            </a:r>
            <a:endParaRPr lang="pl-PL" sz="32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Brak nowego rozporządzenia w sprawie opłat za udostępnianie danych i usług danych przestrzennych.</a:t>
            </a:r>
          </a:p>
          <a:p>
            <a:pPr lvl="0"/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Niejednoznaczne przepisy w sprawie udostępniania danych nieodpłatnie.</a:t>
            </a:r>
          </a:p>
          <a:p>
            <a:pPr lvl="0"/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Udostępnianie danych a ustawa o ochronie danych osobowych (Dz.U.02.101.926 ze zm.).</a:t>
            </a:r>
          </a:p>
          <a:p>
            <a:pPr lvl="0"/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Udostępnianie danych w odniesieniu do ustawy o dostępie do informacji publicznej (Dz.U.01.112.1198 ze zm.).</a:t>
            </a:r>
          </a:p>
          <a:p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Klauzule na dokumentach elektronicznych – wniosek </a:t>
            </a:r>
            <a:b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o dane można złożyć elektronicznie poprzez </a:t>
            </a:r>
            <a:r>
              <a:rPr lang="pl-PL" sz="3000" i="1" dirty="0" err="1" smtClean="0">
                <a:solidFill>
                  <a:schemeClr val="bg2">
                    <a:lumMod val="25000"/>
                  </a:schemeClr>
                </a:solidFill>
              </a:rPr>
              <a:t>ePUAP</a:t>
            </a:r>
            <a:r>
              <a:rPr lang="pl-PL" sz="3000" i="1" dirty="0" smtClean="0">
                <a:solidFill>
                  <a:schemeClr val="bg2">
                    <a:lumMod val="25000"/>
                  </a:schemeClr>
                </a:solidFill>
              </a:rPr>
              <a:t>, odbiór map osobisty.</a:t>
            </a:r>
          </a:p>
          <a:p>
            <a:pPr lvl="0"/>
            <a:endParaRPr lang="pl-PL" i="1" dirty="0" smtClean="0"/>
          </a:p>
          <a:p>
            <a:endParaRPr lang="pl-PL" i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8304" y="6165304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434" y="6093296"/>
            <a:ext cx="1432710" cy="4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3140968"/>
            <a:ext cx="77231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/>
          <a:lstStyle/>
          <a:p>
            <a:pPr>
              <a:defRPr/>
            </a:pPr>
            <a:r>
              <a:rPr lang="pl-PL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4800" dirty="0">
                <a:solidFill>
                  <a:schemeClr val="bg2">
                    <a:lumMod val="25000"/>
                  </a:schemeClr>
                </a:solidFill>
              </a:rPr>
            </a:br>
            <a:endParaRPr lang="pl-PL" sz="20000" dirty="0">
              <a:solidFill>
                <a:schemeClr val="bg2">
                  <a:lumMod val="25000"/>
                </a:schemeClr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899592" y="548680"/>
            <a:ext cx="7488932" cy="3212976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perspectiveRelaxed" fov="2400000">
                <a:rot lat="19610575" lon="19438342" rev="1344973"/>
              </a:camera>
              <a:lightRig rig="threePt" dir="t"/>
            </a:scene3d>
          </a:bodyPr>
          <a:lstStyle/>
          <a:p>
            <a:pPr>
              <a:defRPr/>
            </a:pPr>
            <a:r>
              <a:rPr lang="pl-PL" sz="7200" b="1" i="1" dirty="0" smtClean="0">
                <a:ln w="9525">
                  <a:gradFill flip="none" rotWithShape="1"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3500000" scaled="1"/>
                    <a:tileRect/>
                  </a:gra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9780000" algn="bl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Dziękuję </a:t>
            </a:r>
          </a:p>
          <a:p>
            <a:pPr>
              <a:defRPr/>
            </a:pPr>
            <a:r>
              <a:rPr lang="pl-PL" sz="7200" b="1" i="1" dirty="0" smtClean="0">
                <a:ln w="9525">
                  <a:gradFill flip="none" rotWithShape="1"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3500000" scaled="1"/>
                    <a:tileRect/>
                  </a:gra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9780000" algn="bl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za uwagę </a:t>
            </a:r>
            <a:r>
              <a:rPr lang="pl-PL" sz="3600" b="1" i="1" dirty="0" smtClean="0">
                <a:ln w="9525">
                  <a:gradFill flip="none" rotWithShape="1"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3500000" scaled="1"/>
                    <a:tileRect/>
                  </a:gra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9780000" algn="bl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r>
              <a:rPr lang="pl-PL" sz="3600" i="1" dirty="0" smtClean="0">
                <a:ln w="9525">
                  <a:gradFill flip="none" rotWithShape="1">
                    <a:gsLst>
                      <a:gs pos="0">
                        <a:srgbClr val="00B0F0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3500000" scaled="1"/>
                    <a:tileRect/>
                  </a:gra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9780000" algn="bl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pl-PL" sz="3600" b="1" i="1" dirty="0">
              <a:ln w="9525">
                <a:gradFill flip="none" rotWithShape="1">
                  <a:gsLst>
                    <a:gs pos="0">
                      <a:srgbClr val="00B0F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3500000" scaled="1"/>
                  <a:tileRect/>
                </a:gra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9780000" algn="bl" rotWithShape="0">
                  <a:schemeClr val="accent2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4" descr="logotyp krakow_RG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42000" contrast="-29000"/>
          </a:blip>
          <a:srcRect/>
          <a:stretch>
            <a:fillRect/>
          </a:stretch>
        </p:blipFill>
        <p:spPr>
          <a:xfrm>
            <a:off x="2123728" y="764704"/>
            <a:ext cx="4955282" cy="5438511"/>
          </a:xfrm>
          <a:prstGeom prst="rect">
            <a:avLst/>
          </a:prstGeom>
          <a:noFill/>
          <a:ln w="0">
            <a:noFill/>
          </a:ln>
          <a:effectLst>
            <a:outerShdw blurRad="101600" dist="50800" dir="5400000" sx="127000" sy="127000" algn="ctr" rotWithShape="0">
              <a:schemeClr val="bg2">
                <a:lumMod val="25000"/>
                <a:alpha val="36000"/>
              </a:schemeClr>
            </a:outerShdw>
          </a:effectLst>
          <a:scene3d>
            <a:camera prst="orthographicFront"/>
            <a:lightRig rig="threePt" dir="t">
              <a:rot lat="0" lon="0" rev="0"/>
            </a:lightRig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  <a:scene3d>
              <a:camera prst="orthographicFront"/>
              <a:lightRig rig="twoPt" dir="t"/>
            </a:scene3d>
            <a:sp3d extrusionH="57150" contourW="12700" prstMaterial="softEdge">
              <a:bevelT w="69850" h="38100" prst="cross"/>
              <a:bevelB w="38100" h="38100" prst="angle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pl-PL" sz="3600" b="1" i="1" dirty="0" smtClean="0">
                <a:latin typeface="+mn-lt"/>
              </a:rPr>
              <a:t>Ocena programów do prowadzenia </a:t>
            </a:r>
            <a:r>
              <a:rPr lang="pl-PL" sz="3600" b="1" i="1" dirty="0" err="1" smtClean="0">
                <a:latin typeface="+mn-lt"/>
              </a:rPr>
              <a:t>PZGiK</a:t>
            </a:r>
            <a:endParaRPr lang="pl-PL" sz="36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</a:rPr>
              <a:t>Przeprowadzenie audyt przez zespół pracowników </a:t>
            </a:r>
            <a:r>
              <a:rPr lang="pl-PL" sz="2800" b="1" i="1" dirty="0" err="1" smtClean="0">
                <a:solidFill>
                  <a:schemeClr val="bg2">
                    <a:lumMod val="25000"/>
                  </a:schemeClr>
                </a:solidFill>
              </a:rPr>
              <a:t>IGiK</a:t>
            </a:r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</a:rPr>
              <a:t>  pod kierownictwem dr inż. Ewy Wysockiej (2004 rok)</a:t>
            </a:r>
          </a:p>
          <a:p>
            <a:pPr>
              <a:buNone/>
            </a:pPr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Wnioski z audytu:</a:t>
            </a:r>
          </a:p>
          <a:p>
            <a:pPr marL="452438" indent="-184150"/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Wymienione aplikacje działały rozłącznie, nie współpracowały ze sobą lub współpraca była utrudniona i nieefektywna; </a:t>
            </a:r>
          </a:p>
          <a:p>
            <a:pPr marL="452438" indent="-184150"/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Aplikacje oparte były na różnych środowiskach narzędziowych, a nawet innych platformach systemowych;</a:t>
            </a:r>
          </a:p>
          <a:p>
            <a:pPr marL="452438" indent="-184150"/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Aplikacje posiadały własne bardziej lub mniej zaawansowane rozwiązania technologiczne i informatyczne;</a:t>
            </a:r>
          </a:p>
          <a:p>
            <a:pPr marL="452438" indent="-184150"/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Dane dotyczące części opisowej były kopiowane, a często wprowadzane ponownie co powodowało ich powielanie;</a:t>
            </a:r>
          </a:p>
          <a:p>
            <a:pPr marL="452438" indent="-184150"/>
            <a:r>
              <a:rPr lang="pl-PL" sz="2300" b="1" i="1" dirty="0" smtClean="0">
                <a:solidFill>
                  <a:schemeClr val="bg2">
                    <a:lumMod val="25000"/>
                  </a:schemeClr>
                </a:solidFill>
              </a:rPr>
              <a:t>Brak kontroli i panowania nad danymi.</a:t>
            </a:r>
          </a:p>
          <a:p>
            <a:endParaRPr lang="pl-PL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6143644"/>
            <a:ext cx="1214446" cy="37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Autofit/>
          </a:bodyPr>
          <a:lstStyle/>
          <a:p>
            <a:pPr marL="1076325" indent="-803275">
              <a:buNone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2005 rok  opracowanie przez zespół pracowników Wydziału Geodezji warunków technicznych na zintegrowany system do prowadzenia </a:t>
            </a:r>
            <a:r>
              <a:rPr lang="pl-PL" sz="2000" b="1" i="1" dirty="0" err="1" smtClean="0">
                <a:solidFill>
                  <a:schemeClr val="bg2">
                    <a:lumMod val="25000"/>
                  </a:schemeClr>
                </a:solidFill>
              </a:rPr>
              <a:t>PZGiK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pl-PL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0" algn="just">
              <a:buNone/>
            </a:pP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2005-2006 rok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– kupno i wdrożenie zintegrowanego systemu pod nazwą  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V-System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zawierającego 7 modułów: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Vega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pl-PL" sz="2000" i="1" dirty="0" err="1" smtClean="0">
                <a:solidFill>
                  <a:schemeClr val="bg2">
                    <a:lumMod val="25000"/>
                  </a:schemeClr>
                </a:solidFill>
              </a:rPr>
              <a:t>opisówka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operatu ewidencji gruntów i budynków;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 – Mapa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pl-PL" sz="2000" i="1" dirty="0" err="1" smtClean="0">
                <a:solidFill>
                  <a:schemeClr val="bg2">
                    <a:lumMod val="25000"/>
                  </a:schemeClr>
                </a:solidFill>
              </a:rPr>
              <a:t>mapa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zasadnicza;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 – ZUDP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- projekty technicznego uzbrojenia terenu;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 – Biuro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– obsługa </a:t>
            </a:r>
            <a:r>
              <a:rPr lang="pl-PL" sz="2000" i="1" dirty="0" err="1" smtClean="0">
                <a:solidFill>
                  <a:schemeClr val="bg2">
                    <a:lumMod val="25000"/>
                  </a:schemeClr>
                </a:solidFill>
              </a:rPr>
              <a:t>GODGiK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 – Dok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– rejestracja dokumentów;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smtClean="0">
                <a:solidFill>
                  <a:schemeClr val="bg2">
                    <a:lumMod val="25000"/>
                  </a:schemeClr>
                </a:solidFill>
              </a:rPr>
              <a:t>V – Web 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– internetowa obsługa geodetów;</a:t>
            </a:r>
          </a:p>
          <a:p>
            <a:pPr marL="1296000" indent="0" algn="just">
              <a:buFont typeface="Arial" pitchFamily="34" charset="0"/>
              <a:buChar char="•"/>
            </a:pP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000" b="1" i="1" dirty="0" err="1" smtClean="0">
                <a:solidFill>
                  <a:schemeClr val="bg2">
                    <a:lumMod val="25000"/>
                  </a:schemeClr>
                </a:solidFill>
              </a:rPr>
              <a:t>RCiWN</a:t>
            </a:r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 - rejestr cen i wartości nieruchomości.</a:t>
            </a:r>
          </a:p>
        </p:txBody>
      </p:sp>
      <p:pic>
        <p:nvPicPr>
          <p:cNvPr id="6" name="Obraz 5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6000768"/>
            <a:ext cx="1500198" cy="468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079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B w="69850" h="69850" prst="divot"/>
              <a:extrusionClr>
                <a:schemeClr val="bg2">
                  <a:lumMod val="75000"/>
                </a:schemeClr>
              </a:extrusionClr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pl-PL" sz="2800" b="1" i="1" dirty="0" smtClean="0"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  <a:latin typeface="+mn-lt"/>
              </a:rPr>
              <a:t>Powiatowy Zasób  Geodezyjny i Kartograficzny – </a:t>
            </a:r>
            <a:r>
              <a:rPr lang="pl-PL" sz="2800" b="1" i="1" dirty="0" err="1" smtClean="0"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  <a:latin typeface="+mn-lt"/>
              </a:rPr>
              <a:t>PZGiK</a:t>
            </a:r>
            <a:r>
              <a:rPr lang="pl-PL" sz="2800" b="1" i="1" dirty="0" smtClean="0">
                <a:effectLst>
                  <a:outerShdw blurRad="622300" dist="876300" dir="12600000" sx="1000" sy="1000" algn="ctr" rotWithShape="0">
                    <a:srgbClr val="000000">
                      <a:alpha val="41000"/>
                    </a:srgbClr>
                  </a:outerShdw>
                </a:effectLst>
                <a:latin typeface="+mn-lt"/>
              </a:rPr>
              <a:t>:  od analogu do cyfryzacji</a:t>
            </a:r>
            <a:endParaRPr lang="pl-PL" sz="3200" b="1" i="1" dirty="0">
              <a:solidFill>
                <a:schemeClr val="tx2"/>
              </a:solidFill>
              <a:effectLst>
                <a:outerShdw blurRad="622300" dist="876300" dir="12600000" sx="1000" sy="1000" algn="ctr" rotWithShape="0">
                  <a:srgbClr val="000000">
                    <a:alpha val="41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mi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7688179" cy="48803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24072"/>
          </a:xfrm>
        </p:spPr>
        <p:txBody>
          <a:bodyPr>
            <a:normAutofit/>
            <a:scene3d>
              <a:camera prst="perspectiveLef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pl-PL" sz="3200" b="1" i="1" dirty="0" smtClean="0">
                <a:effectLst>
                  <a:outerShdw blurRad="50800" sx="6000" sy="6000" algn="ctr" rotWithShape="0">
                    <a:srgbClr val="000000"/>
                  </a:outerShdw>
                </a:effectLst>
                <a:latin typeface="+mn-lt"/>
              </a:rPr>
              <a:t>Uporządkowanie danych </a:t>
            </a:r>
            <a:r>
              <a:rPr lang="pl-PL" sz="3200" b="1" i="1" dirty="0" err="1" smtClean="0">
                <a:effectLst>
                  <a:outerShdw blurRad="50800" sx="6000" sy="6000" algn="ctr" rotWithShape="0">
                    <a:srgbClr val="000000"/>
                  </a:outerShdw>
                </a:effectLst>
                <a:latin typeface="+mn-lt"/>
              </a:rPr>
              <a:t>PZGiK</a:t>
            </a:r>
            <a:endParaRPr lang="pl-PL" sz="3200" b="1" i="1" dirty="0">
              <a:effectLst>
                <a:outerShdw blurRad="50800" sx="6000" sy="6000" algn="ctr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Planowane etapy porządkowania danych </a:t>
            </a:r>
            <a:r>
              <a:rPr lang="pl-PL" sz="2400" b="1" i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PZGiK</a:t>
            </a:r>
            <a:r>
              <a:rPr lang="pl-PL" sz="2400" b="1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Modernizacja osnowy;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Pełna modernizacja mapy zasadniczej i operatu ewidencji gruntów i budynków w ścisłym centrum Krakowa;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Uzupełnienie i zweryfikowanie w systemie informatycznym V-System bazy danych powiatowego zasobu geodezyjnego </a:t>
            </a:r>
            <a:b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i kartograficznego przez </a:t>
            </a:r>
            <a:r>
              <a:rPr lang="pl-PL" sz="2400" i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wektoryzację</a:t>
            </a:r>
            <a:r>
              <a:rPr lang="pl-PL" sz="24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 treści fakultatywnej mapy zasadniczej do postaci numerycznej oraz przeliczenie pełnej treści (obligatoryjnej i fakultatywnej) mapy na układ 2000.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pl-PL" sz="2400" i="1" dirty="0"/>
          </a:p>
        </p:txBody>
      </p:sp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6286520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Uporządkowanie danych </a:t>
            </a:r>
            <a:r>
              <a:rPr lang="pl-PL" sz="2800" b="1" i="1" dirty="0" err="1" smtClean="0">
                <a:latin typeface="+mn-lt"/>
              </a:rPr>
              <a:t>PZGiK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Modernizacja osnowy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2005 – 2008 – założono i zmodernizowano 3 400 punktów szczegółowej osnowy geodezyjnej poziomej III klasy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 Uzyskano osnowę w układzie 2000, w układzie  65 oraz  układzie lokalnym  Miasta  Krakowa, a współrzędne wysokościowe  (dokładność do 2 cm) w układzie Amsterdam, </a:t>
            </a:r>
            <a:r>
              <a:rPr lang="pl-PL" sz="2800" i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Kronsztadt</a:t>
            </a: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 60, </a:t>
            </a:r>
            <a:r>
              <a:rPr lang="pl-PL" sz="2800" i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Kronsztadt</a:t>
            </a: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 86 (ogólnopolski), </a:t>
            </a:r>
          </a:p>
          <a:p>
            <a:pPr>
              <a:buNone/>
              <a:defRPr/>
            </a:pPr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Korzyści z modernizacji osnowy</a:t>
            </a:r>
          </a:p>
          <a:p>
            <a:pPr>
              <a:buNone/>
              <a:defRPr/>
            </a:pP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	Poprawa jakości operatów przyjmowanych do </a:t>
            </a:r>
            <a:r>
              <a:rPr lang="pl-PL" sz="2800" i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PZGiK</a:t>
            </a:r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,  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6215082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Wykorzystanie środków Małopolskiego Regionalnego Programu Operacyjnego na lata 2007-2013</a:t>
            </a:r>
            <a:endParaRPr lang="pl-PL" sz="2800" i="1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79512" y="2780928"/>
            <a:ext cx="822960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„</a:t>
            </a:r>
            <a:r>
              <a:rPr lang="pl-PL" b="1" i="1" dirty="0">
                <a:solidFill>
                  <a:schemeClr val="bg2">
                    <a:lumMod val="25000"/>
                  </a:schemeClr>
                </a:solidFill>
              </a:rPr>
              <a:t>Budowa systemu informatycznego do wspomagania administracji wraz z integracją zasobów bazodanowych w 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województwie </a:t>
            </a:r>
            <a:b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pl-PL" b="1" i="1" dirty="0">
                <a:solidFill>
                  <a:schemeClr val="bg2">
                    <a:lumMod val="25000"/>
                  </a:schemeClr>
                </a:solidFill>
              </a:rPr>
              <a:t>powiecie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</a:rPr>
              <a:t>.”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501317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smtClean="0">
                <a:solidFill>
                  <a:schemeClr val="bg2">
                    <a:lumMod val="25000"/>
                  </a:schemeClr>
                </a:solidFill>
              </a:rPr>
              <a:t>Wspólny projekt Urzędu Miasta Krakowa oraz Urzędu Marszałkowskiego Województwa Małopolskiego na kwotę 12 mln zł.</a:t>
            </a:r>
            <a:endParaRPr lang="pl-PL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6072206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pl-PL" sz="2800" b="1" i="1" dirty="0" smtClean="0">
                <a:latin typeface="+mn-lt"/>
              </a:rPr>
              <a:t> Małopolski Regionalny Program Operacyjny</a:t>
            </a:r>
            <a:endParaRPr lang="pl-PL" sz="2800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079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400" b="1" i="1" dirty="0" smtClean="0">
                <a:solidFill>
                  <a:schemeClr val="bg2">
                    <a:lumMod val="25000"/>
                  </a:schemeClr>
                </a:solidFill>
              </a:rPr>
              <a:t>Podstawowe założenia projektu:</a:t>
            </a:r>
            <a:br>
              <a:rPr lang="pl-PL" sz="3400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pl-PL" sz="3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  <a:t>Poprawa jakości i spójności danych;</a:t>
            </a:r>
          </a:p>
          <a:p>
            <a:pPr>
              <a:buNone/>
            </a:pPr>
            <a:endParaRPr lang="pl-PL" sz="3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  <a:t>Stworzenie Infrastruktury Informacji Przestrzennej w Powiecie i Województwie;</a:t>
            </a:r>
          </a:p>
          <a:p>
            <a:endParaRPr lang="pl-PL" sz="3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  <a:t>Realizacja założeń Dyrektywy INSPIRE – wdrożenie usług danych przestrzennych;</a:t>
            </a:r>
          </a:p>
          <a:p>
            <a:pPr>
              <a:buNone/>
            </a:pPr>
            <a:endParaRPr lang="pl-PL" sz="3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  <a:t>Udostępnienie społeczeństwu danych gromadzonych</a:t>
            </a:r>
            <a:b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3400" i="1" dirty="0" smtClean="0">
                <a:solidFill>
                  <a:schemeClr val="bg2">
                    <a:lumMod val="25000"/>
                  </a:schemeClr>
                </a:solidFill>
              </a:rPr>
              <a:t> i przetwarzanych przez UMK i UMWM.</a:t>
            </a:r>
          </a:p>
          <a:p>
            <a:endParaRPr lang="pl-PL" i="1" dirty="0" smtClean="0"/>
          </a:p>
          <a:p>
            <a:pPr>
              <a:buNone/>
            </a:pPr>
            <a:endParaRPr lang="pl-PL" i="1" dirty="0"/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6000768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aster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7500990" cy="53026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>
            <a:noAutofit/>
          </a:bodyPr>
          <a:lstStyle/>
          <a:p>
            <a:r>
              <a:rPr lang="pl-PL" sz="2800" b="1" i="1" dirty="0" smtClean="0">
                <a:latin typeface="+mn-lt"/>
              </a:rPr>
              <a:t>Małopolski Regionalny Program Operacyjny</a:t>
            </a:r>
            <a:endParaRPr lang="pl-PL" sz="2800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7758138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i="1" dirty="0" smtClean="0">
                <a:solidFill>
                  <a:schemeClr val="bg2">
                    <a:lumMod val="25000"/>
                  </a:schemeClr>
                </a:solidFill>
              </a:rPr>
              <a:t>Poprawa jakości i spójności danych:</a:t>
            </a:r>
            <a:endParaRPr lang="pl-PL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Modernizacja mapy zasadniczej i operatu ewidencji gruntów i budynków z założeniem ewidencji budynków i lokali, dla 20 obrębów (pow. 410ha) z 252, łącznie z pomiarami terenowymi i ustaleniem granic; </a:t>
            </a:r>
          </a:p>
          <a:p>
            <a:pPr>
              <a:buNone/>
            </a:pPr>
            <a:endParaRPr lang="pl-PL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i="1" dirty="0" err="1" smtClean="0">
                <a:solidFill>
                  <a:schemeClr val="bg2">
                    <a:lumMod val="25000"/>
                  </a:schemeClr>
                </a:solidFill>
              </a:rPr>
              <a:t>Wektoryzacja</a:t>
            </a: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 pozostałych 232 obrębów (pow. 32 339 ha) czyli ok. 10 000 arkuszy map;</a:t>
            </a:r>
          </a:p>
          <a:p>
            <a:endParaRPr lang="pl-PL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sz="2800" i="1" dirty="0" smtClean="0">
                <a:solidFill>
                  <a:schemeClr val="bg2">
                    <a:lumMod val="25000"/>
                  </a:schemeClr>
                </a:solidFill>
              </a:rPr>
              <a:t>Transformacja pozyskanych danych  z układu lokalnego Miasta Krakowa na układ „2000”. </a:t>
            </a:r>
          </a:p>
          <a:p>
            <a:endParaRPr lang="pl-PL" i="1" dirty="0"/>
          </a:p>
        </p:txBody>
      </p:sp>
      <p:pic>
        <p:nvPicPr>
          <p:cNvPr id="8" name="Obraz 7" descr="cyfrow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360661"/>
            <a:ext cx="7500990" cy="5307405"/>
          </a:xfrm>
          <a:prstGeom prst="rect">
            <a:avLst/>
          </a:prstGeom>
        </p:spPr>
      </p:pic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52320" y="6237312"/>
            <a:ext cx="1500198" cy="46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2605</TotalTime>
  <Words>898</Words>
  <Application>Microsoft Office PowerPoint</Application>
  <PresentationFormat>Pokaz na ekranie (4:3)</PresentationFormat>
  <Paragraphs>218</Paragraphs>
  <Slides>24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Projekt niestandardowy</vt:lpstr>
      <vt:lpstr>Przepływ</vt:lpstr>
      <vt:lpstr>Udostępnianie danych  i usług danych przestrzennych przez Urząd Miasta Krakowa</vt:lpstr>
      <vt:lpstr>Slajd 2</vt:lpstr>
      <vt:lpstr>Ocena programów do prowadzenia PZGiK</vt:lpstr>
      <vt:lpstr>Powiatowy Zasób  Geodezyjny i Kartograficzny – PZGiK:  od analogu do cyfryzacji</vt:lpstr>
      <vt:lpstr>Uporządkowanie danych PZGiK</vt:lpstr>
      <vt:lpstr>Uporządkowanie danych PZGiK</vt:lpstr>
      <vt:lpstr>Wykorzystanie środków Małopolskiego Regionalnego Programu Operacyjnego na lata 2007-2013</vt:lpstr>
      <vt:lpstr> Małopolski Regionalny Program Operacyjny</vt:lpstr>
      <vt:lpstr>Małopolski Regionalny Program Operacyjny</vt:lpstr>
      <vt:lpstr>Statystyka aktualizacji części opisowej PZGiK</vt:lpstr>
      <vt:lpstr>Statystyka aktualizacji części graficznej PZGiK</vt:lpstr>
      <vt:lpstr>Małopolski Regionalny Program Operacyjny</vt:lpstr>
      <vt:lpstr>Moduł do tworzenia edycji i publikacji metadanych.</vt:lpstr>
      <vt:lpstr>Moduł do udostępniania danych</vt:lpstr>
      <vt:lpstr>Moduł administracyjny do zarządzania użytkownikami i usługami</vt:lpstr>
      <vt:lpstr>Statystyka udostępniania informacji</vt:lpstr>
      <vt:lpstr>Statystyka udostępniania informacji</vt:lpstr>
      <vt:lpstr>Moduł serwera mapowego</vt:lpstr>
      <vt:lpstr>Dodatkowe możliwości systemu</vt:lpstr>
      <vt:lpstr>Udostępnianie danych z PZGiK</vt:lpstr>
      <vt:lpstr>Usługa przeglądania danych geodezyjnych przed udostępnianiem - INFOKIOSK</vt:lpstr>
      <vt:lpstr>Statystyka udostępniania danych</vt:lpstr>
      <vt:lpstr>Wnioski i problemy</vt:lpstr>
      <vt:lpstr>Slajd 24</vt:lpstr>
    </vt:vector>
  </TitlesOfParts>
  <Company>umk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koziolm1</dc:creator>
  <cp:lastModifiedBy>szarop</cp:lastModifiedBy>
  <cp:revision>323</cp:revision>
  <dcterms:created xsi:type="dcterms:W3CDTF">2013-04-17T08:21:23Z</dcterms:created>
  <dcterms:modified xsi:type="dcterms:W3CDTF">2013-05-15T10:53:11Z</dcterms:modified>
</cp:coreProperties>
</file>